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8" r:id="rId7"/>
    <p:sldId id="269" r:id="rId8"/>
    <p:sldId id="270" r:id="rId9"/>
    <p:sldId id="262" r:id="rId10"/>
    <p:sldId id="263" r:id="rId11"/>
    <p:sldId id="267" r:id="rId12"/>
    <p:sldId id="265" r:id="rId13"/>
    <p:sldId id="2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30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27920A5-C0AD-4A7D-A0CA-F4CF2F68707F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355C5D6-A725-49A6-8B08-7E16E22F70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7920A5-C0AD-4A7D-A0CA-F4CF2F68707F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55C5D6-A725-49A6-8B08-7E16E22F70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27920A5-C0AD-4A7D-A0CA-F4CF2F68707F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355C5D6-A725-49A6-8B08-7E16E22F70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7920A5-C0AD-4A7D-A0CA-F4CF2F68707F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55C5D6-A725-49A6-8B08-7E16E22F70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7920A5-C0AD-4A7D-A0CA-F4CF2F68707F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55C5D6-A725-49A6-8B08-7E16E22F70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7920A5-C0AD-4A7D-A0CA-F4CF2F68707F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55C5D6-A725-49A6-8B08-7E16E22F70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27920A5-C0AD-4A7D-A0CA-F4CF2F68707F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55C5D6-A725-49A6-8B08-7E16E22F70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7920A5-C0AD-4A7D-A0CA-F4CF2F68707F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55C5D6-A725-49A6-8B08-7E16E22F70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7920A5-C0AD-4A7D-A0CA-F4CF2F68707F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55C5D6-A725-49A6-8B08-7E16E22F70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7920A5-C0AD-4A7D-A0CA-F4CF2F68707F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55C5D6-A725-49A6-8B08-7E16E22F70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327920A5-C0AD-4A7D-A0CA-F4CF2F68707F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355C5D6-A725-49A6-8B08-7E16E22F70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327920A5-C0AD-4A7D-A0CA-F4CF2F68707F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355C5D6-A725-49A6-8B08-7E16E22F70D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92%D0%B0%D0%BB%D0%B5%D0%BD%D1%82%D1%82%D1%96%D0%BB%D1%96%D0%BA" TargetMode="External"/><Relationship Id="rId2" Type="http://schemas.openxmlformats.org/officeDocument/2006/relationships/hyperlink" Target="https://kk.wikipedia.org/wiki/%D0%9E%D0%BA%D1%81%D0%B8%D0%B4%D1%82%D0%B5%D1%80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2%9A%D1%8B%D1%88%D2%9B%D1%8B%D0%BB%D0%B4%D0%B0%D1%80" TargetMode="External"/><Relationship Id="rId2" Type="http://schemas.openxmlformats.org/officeDocument/2006/relationships/hyperlink" Target="https://kk.wikipedia.org/wiki/%D0%90%D0%BD%D0%B3%D0%B8%D0%B4%D1%80%D0%B8%D0%B4%D1%82%D0%B5%D1%80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kk.wikipedia.org/wiki/%D0%A2%D2%B1%D0%B7" TargetMode="External"/><Relationship Id="rId4" Type="http://schemas.openxmlformats.org/officeDocument/2006/relationships/hyperlink" Target="https://kk.wikipedia.org/w/index.php?title=%D2%9A%D1%8B%D1%88%D2%9B%D1%8B%D0%BB%D0%B4%D1%8B%D2%9B_%D0%BE%D0%BA%D1%81%D0%B8%D0%B4%D1%82%D0%B5%D1%80&amp;action=edit&amp;redlink=1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A2%D0%B5%D0%BC%D1%96%D1%80" TargetMode="External"/><Relationship Id="rId2" Type="http://schemas.openxmlformats.org/officeDocument/2006/relationships/hyperlink" Target="https://kk.wikipedia.org/wiki/%D0%9C%D0%B8%D0%BD%D0%B5%D1%80%D0%B0%D0%BB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kk.wikipedia.org/wiki/%D2%9A%D0%B0%D0%BB%D0%B0%D0%B9%D1%8B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kk.wikipedia.org/wiki/%D0%93%D0%B8%D0%B4%D1%80%D0%BE%D0%BA%D1%81%D0%B8%D0%B4%D1%82%D0%B5%D1%80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kk.wikipedia.org/wiki/%D0%90%D0%BC%D0%B5%D1%82%D0%B8%D1%81%D1%82" TargetMode="External"/><Relationship Id="rId13" Type="http://schemas.openxmlformats.org/officeDocument/2006/relationships/hyperlink" Target="https://kk.wikipedia.org/w/index.php?title=%D0%9F%D1%80%D0%B0%D0%B7%D0%B5%D0%BC&amp;action=edit&amp;redlink=1" TargetMode="External"/><Relationship Id="rId18" Type="http://schemas.openxmlformats.org/officeDocument/2006/relationships/hyperlink" Target="https://kk.wikipedia.org/wiki/%D0%A5%D0%B8%D0%BC%D0%B8%D1%8F" TargetMode="External"/><Relationship Id="rId3" Type="http://schemas.openxmlformats.org/officeDocument/2006/relationships/hyperlink" Target="https://kk.wikipedia.org/w/index.php?title=%D0%9E%D0%BA%D1%81%D0%B8%D0%B4&amp;action=edit&amp;redlink=1" TargetMode="External"/><Relationship Id="rId7" Type="http://schemas.openxmlformats.org/officeDocument/2006/relationships/hyperlink" Target="https://kk.wikipedia.org/w/index.php?title=%D0%A2%D0%B0%D1%83_%D1%85%D1%80%D1%83%D1%81%D1%82%D0%B0%D0%BB%D1%96&amp;action=edit&amp;redlink=1" TargetMode="External"/><Relationship Id="rId12" Type="http://schemas.openxmlformats.org/officeDocument/2006/relationships/hyperlink" Target="https://kk.wikipedia.org/wiki/%D0%A6%D0%B8%D1%82%D1%80%D0%B8%D0%BD" TargetMode="External"/><Relationship Id="rId17" Type="http://schemas.openxmlformats.org/officeDocument/2006/relationships/hyperlink" Target="https://kk.wikipedia.org/wiki/%D0%A0%D0%B0%D0%B4%D0%B8%D0%BE%D1%82%D0%B5%D1%85%D0%BD%D0%B8%D0%BA%D0%B0" TargetMode="External"/><Relationship Id="rId2" Type="http://schemas.openxmlformats.org/officeDocument/2006/relationships/hyperlink" Target="https://kk.wikipedia.org/wiki/%D0%A2%D0%B0%D1%83" TargetMode="External"/><Relationship Id="rId16" Type="http://schemas.openxmlformats.org/officeDocument/2006/relationships/hyperlink" Target="https://kk.wikipedia.org/wiki/%D0%9E%D1%81%D1%8C" TargetMode="External"/><Relationship Id="rId20" Type="http://schemas.openxmlformats.org/officeDocument/2006/relationships/hyperlink" Target="https://kk.wikipedia.org/wiki/%D0%9C%D0%B5%D1%82%D0%B0%D0%BB%D0%BB%D1%83%D1%80%D0%B3%D0%B8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k.wikipedia.org/wiki/%D0%A2%D0%B5%D0%BC%D0%BF%D0%B5%D1%80%D0%B0%D1%82%D1%83%D1%80%D0%B0" TargetMode="External"/><Relationship Id="rId11" Type="http://schemas.openxmlformats.org/officeDocument/2006/relationships/hyperlink" Target="https://kk.wikipedia.org/wiki/%D0%90%D0%BA%D0%B2%D0%B0%D0%BC%D0%B0%D1%80%D0%B8%D0%BD" TargetMode="External"/><Relationship Id="rId5" Type="http://schemas.openxmlformats.org/officeDocument/2006/relationships/hyperlink" Target="https://kk.wikipedia.org/w/index.php?title=S%D1%96O2&amp;action=edit&amp;redlink=1" TargetMode="External"/><Relationship Id="rId15" Type="http://schemas.openxmlformats.org/officeDocument/2006/relationships/hyperlink" Target="https://kk.wikipedia.org/wiki/%D0%9F%D1%80%D0%B8%D0%B7%D0%BC%D0%B0" TargetMode="External"/><Relationship Id="rId10" Type="http://schemas.openxmlformats.org/officeDocument/2006/relationships/hyperlink" Target="https://kk.wikipedia.org/wiki/%D0%9C%D0%BE%D1%80%D0%B8%D0%BE%D0%BD" TargetMode="External"/><Relationship Id="rId19" Type="http://schemas.openxmlformats.org/officeDocument/2006/relationships/hyperlink" Target="https://kk.wikipedia.org/wiki/%D0%9A%D0%B5%D1%80%D0%B0%D0%BC%D0%B8%D0%BA%D0%B0" TargetMode="External"/><Relationship Id="rId4" Type="http://schemas.openxmlformats.org/officeDocument/2006/relationships/hyperlink" Target="https://kk.wikipedia.org/wiki/%D0%A5%D0%B8%D0%BC%D0%B8%D1%8F%D0%BB%D1%8B%D2%9B_%D1%84%D0%BE%D1%80%D0%BC%D1%83%D0%BB%D0%B0" TargetMode="External"/><Relationship Id="rId9" Type="http://schemas.openxmlformats.org/officeDocument/2006/relationships/hyperlink" Target="https://kk.wikipedia.org/w/index.php?title=%D0%A0%D0%B0%D1%83%D1%85%D1%82%D0%BE%D0%BF%D0%B0%D0%B7&amp;action=edit&amp;redlink=1" TargetMode="External"/><Relationship Id="rId14" Type="http://schemas.openxmlformats.org/officeDocument/2006/relationships/hyperlink" Target="https://kk.wikipedia.org/wiki/%D2%9A%D1%8B%D1%88%D2%9B%D1%8B%D0%BB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                 ТОТЫҚТАР </a:t>
            </a:r>
            <a:br>
              <a:rPr lang="kk-KZ" dirty="0" smtClean="0"/>
            </a:br>
            <a:endParaRPr lang="ru-RU" dirty="0"/>
          </a:p>
        </p:txBody>
      </p:sp>
      <p:pic>
        <p:nvPicPr>
          <p:cNvPr id="4" name="Содержимое 3" descr="800px-Rust_scre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45608" y="1609725"/>
            <a:ext cx="6462184" cy="4846638"/>
          </a:xfrm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dirty="0" smtClean="0"/>
              <a:t>жалпы түсініктер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b="1" dirty="0" smtClean="0"/>
              <a:t>Тотықтар</a:t>
            </a:r>
            <a:r>
              <a:rPr lang="kk-KZ" dirty="0" smtClean="0"/>
              <a:t>,</a:t>
            </a:r>
            <a:r>
              <a:rPr lang="kk-KZ" dirty="0" smtClean="0">
                <a:hlinkClick r:id="rId2" tooltip="Оксидтер"/>
              </a:rPr>
              <a:t>оксидтер</a:t>
            </a:r>
            <a:r>
              <a:rPr lang="kk-KZ" dirty="0" smtClean="0"/>
              <a:t> – химиялық элементтердің оттекпен түзетін қосылыстары. Тотықтардың құрамы элементтердің валенттілігіне қарай әр түрлі болады. Тотығатын элементтің валенттілігі тұрақты болса, оттекпен бір ғана тотық түзеді де оны тотық деп атайды.</a:t>
            </a:r>
            <a:r>
              <a:rPr lang="ru-RU" dirty="0" smtClean="0"/>
              <a:t> </a:t>
            </a:r>
            <a:r>
              <a:rPr lang="ru-RU" dirty="0" err="1" smtClean="0"/>
              <a:t>Элементтің </a:t>
            </a:r>
            <a:r>
              <a:rPr lang="ru-RU" dirty="0" err="1" smtClean="0">
                <a:hlinkClick r:id="rId3" tooltip="Валенттілік"/>
              </a:rPr>
              <a:t>валенттілігі</a:t>
            </a:r>
            <a:r>
              <a:rPr lang="ru-RU" dirty="0" smtClean="0"/>
              <a:t> </a:t>
            </a:r>
            <a:r>
              <a:rPr lang="ru-RU" dirty="0" err="1" smtClean="0"/>
              <a:t>ауыспалы</a:t>
            </a:r>
            <a:r>
              <a:rPr lang="ru-RU" dirty="0" smtClean="0"/>
              <a:t> </a:t>
            </a:r>
            <a:r>
              <a:rPr lang="ru-RU" dirty="0" err="1" smtClean="0"/>
              <a:t>болса</a:t>
            </a:r>
            <a:r>
              <a:rPr lang="ru-RU" dirty="0" smtClean="0"/>
              <a:t>, </a:t>
            </a:r>
            <a:r>
              <a:rPr lang="ru-RU" dirty="0" err="1" smtClean="0"/>
              <a:t>онда</a:t>
            </a:r>
            <a:r>
              <a:rPr lang="ru-RU" dirty="0" smtClean="0"/>
              <a:t> </a:t>
            </a:r>
            <a:r>
              <a:rPr lang="ru-RU" dirty="0" err="1" smtClean="0"/>
              <a:t>ол</a:t>
            </a:r>
            <a:r>
              <a:rPr lang="ru-RU" dirty="0" smtClean="0"/>
              <a:t> </a:t>
            </a:r>
            <a:r>
              <a:rPr lang="ru-RU" dirty="0" err="1" smtClean="0"/>
              <a:t>бірнеше</a:t>
            </a:r>
            <a:r>
              <a:rPr lang="ru-RU" dirty="0" smtClean="0"/>
              <a:t> </a:t>
            </a:r>
            <a:r>
              <a:rPr lang="ru-RU" dirty="0" err="1" smtClean="0"/>
              <a:t>тотық түзеді.</a:t>
            </a:r>
            <a:r>
              <a:rPr lang="ru-RU" dirty="0" smtClean="0"/>
              <a:t> </a:t>
            </a:r>
            <a:r>
              <a:rPr lang="ru-RU" dirty="0" err="1" smtClean="0"/>
              <a:t>Оның жоғары валенттісін</a:t>
            </a:r>
            <a:r>
              <a:rPr lang="ru-RU" dirty="0" smtClean="0"/>
              <a:t> </a:t>
            </a:r>
            <a:r>
              <a:rPr lang="ru-RU" dirty="0" err="1" smtClean="0"/>
              <a:t>тотық деп</a:t>
            </a:r>
            <a:r>
              <a:rPr lang="ru-RU" dirty="0" smtClean="0"/>
              <a:t>, ал </a:t>
            </a:r>
            <a:r>
              <a:rPr lang="ru-RU" dirty="0" err="1" smtClean="0"/>
              <a:t>төмен валенттісін</a:t>
            </a:r>
            <a:r>
              <a:rPr lang="ru-RU" dirty="0" smtClean="0"/>
              <a:t> шала </a:t>
            </a:r>
            <a:r>
              <a:rPr lang="ru-RU" dirty="0" err="1" smtClean="0"/>
              <a:t>тотық дейді</a:t>
            </a:r>
            <a:r>
              <a:rPr lang="ru-RU" dirty="0" smtClean="0"/>
              <a:t>. Мыс., </a:t>
            </a:r>
            <a:r>
              <a:rPr lang="ru-RU" dirty="0" err="1" smtClean="0"/>
              <a:t>темір</a:t>
            </a:r>
            <a:r>
              <a:rPr lang="ru-RU" dirty="0" smtClean="0"/>
              <a:t> </a:t>
            </a:r>
            <a:r>
              <a:rPr lang="ru-RU" dirty="0" err="1" smtClean="0"/>
              <a:t>тотығы </a:t>
            </a:r>
            <a:r>
              <a:rPr lang="ru-RU" dirty="0" smtClean="0"/>
              <a:t>(</a:t>
            </a:r>
            <a:r>
              <a:rPr lang="en-US" dirty="0" smtClean="0"/>
              <a:t>Fe2O3), </a:t>
            </a:r>
            <a:r>
              <a:rPr lang="ru-RU" dirty="0" err="1" smtClean="0"/>
              <a:t>темір</a:t>
            </a:r>
            <a:r>
              <a:rPr lang="ru-RU" dirty="0" smtClean="0"/>
              <a:t> шала </a:t>
            </a:r>
            <a:r>
              <a:rPr lang="ru-RU" dirty="0" err="1" smtClean="0"/>
              <a:t>тотығы </a:t>
            </a:r>
            <a:r>
              <a:rPr lang="ru-RU" dirty="0" smtClean="0"/>
              <a:t>(</a:t>
            </a:r>
            <a:r>
              <a:rPr lang="en-US" dirty="0" err="1" smtClean="0"/>
              <a:t>FeO</a:t>
            </a:r>
            <a:r>
              <a:rPr lang="en-US" dirty="0" smtClean="0"/>
              <a:t>), </a:t>
            </a:r>
            <a:r>
              <a:rPr lang="ru-RU" dirty="0" smtClean="0"/>
              <a:t>т.б. </a:t>
            </a:r>
            <a:endParaRPr lang="ru-RU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524784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Хим.қасиеттері бойынша бөлінуі </a:t>
            </a:r>
            <a:br>
              <a:rPr lang="kk-KZ" dirty="0" smtClean="0"/>
            </a:br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r>
              <a:rPr lang="pt-BR" dirty="0" smtClean="0"/>
              <a:t>тұз түзетін (Na2O, MgO, Al2O3, Fe2O3, CaO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r>
              <a:rPr lang="pt-BR" dirty="0" smtClean="0"/>
              <a:t>тұз түзбейтін немесе индифференттік (N2O, CO, NO, H2O</a:t>
            </a:r>
            <a:endParaRPr lang="ru-RU" dirty="0"/>
          </a:p>
        </p:txBody>
      </p:sp>
      <p:sp>
        <p:nvSpPr>
          <p:cNvPr id="4" name="Стрелка вниз 3"/>
          <p:cNvSpPr/>
          <p:nvPr/>
        </p:nvSpPr>
        <p:spPr>
          <a:xfrm>
            <a:off x="1115616" y="1484784"/>
            <a:ext cx="1368152" cy="12961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4427984" y="1412776"/>
            <a:ext cx="1368152" cy="1296144"/>
          </a:xfrm>
          <a:prstGeom prst="downArrow">
            <a:avLst>
              <a:gd name="adj1" fmla="val 50000"/>
              <a:gd name="adj2" fmla="val 438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620688"/>
            <a:ext cx="7239000" cy="5835048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/>
              <a:t>Тұз түзетін тотықтар негіздік</a:t>
            </a:r>
            <a:r>
              <a:rPr lang="ru-RU" dirty="0" smtClean="0"/>
              <a:t>, </a:t>
            </a:r>
            <a:r>
              <a:rPr lang="ru-RU" dirty="0" err="1" smtClean="0"/>
              <a:t>қышқылдық немесе</a:t>
            </a:r>
            <a:r>
              <a:rPr lang="ru-RU" dirty="0" smtClean="0"/>
              <a:t> </a:t>
            </a:r>
            <a:r>
              <a:rPr lang="ru-RU" dirty="0" err="1" smtClean="0">
                <a:hlinkClick r:id="rId2" tooltip="Ангидридтер"/>
              </a:rPr>
              <a:t>ангидридтер</a:t>
            </a:r>
            <a:r>
              <a:rPr lang="ru-RU" dirty="0" smtClean="0"/>
              <a:t> </a:t>
            </a:r>
            <a:r>
              <a:rPr lang="ru-RU" dirty="0" err="1" smtClean="0"/>
              <a:t>және амфотерлі</a:t>
            </a:r>
            <a:r>
              <a:rPr lang="ru-RU" dirty="0" smtClean="0"/>
              <a:t> (</a:t>
            </a:r>
            <a:r>
              <a:rPr lang="ru-RU" dirty="0" err="1" smtClean="0"/>
              <a:t>екідайлы</a:t>
            </a:r>
            <a:r>
              <a:rPr lang="ru-RU" dirty="0" smtClean="0"/>
              <a:t>)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бөлінеді.</a:t>
            </a:r>
            <a:r>
              <a:rPr lang="ru-RU" dirty="0" smtClean="0"/>
              <a:t> </a:t>
            </a:r>
            <a:r>
              <a:rPr lang="ru-RU" dirty="0" err="1" smtClean="0"/>
              <a:t>Негіздік</a:t>
            </a:r>
            <a:r>
              <a:rPr lang="ru-RU" dirty="0" smtClean="0"/>
              <a:t> </a:t>
            </a:r>
            <a:r>
              <a:rPr lang="ru-RU" dirty="0" err="1" smtClean="0"/>
              <a:t>оксидтер</a:t>
            </a:r>
            <a:r>
              <a:rPr lang="ru-RU" dirty="0" smtClean="0"/>
              <a:t> (</a:t>
            </a:r>
            <a:r>
              <a:rPr lang="en-US" dirty="0" smtClean="0"/>
              <a:t>L</a:t>
            </a:r>
            <a:r>
              <a:rPr lang="ru-RU" dirty="0" smtClean="0"/>
              <a:t>і2</a:t>
            </a:r>
            <a:r>
              <a:rPr lang="en-US" dirty="0" smtClean="0"/>
              <a:t>O, </a:t>
            </a:r>
            <a:r>
              <a:rPr lang="en-US" dirty="0" err="1" smtClean="0"/>
              <a:t>CaO</a:t>
            </a:r>
            <a:r>
              <a:rPr lang="en-US" dirty="0" smtClean="0"/>
              <a:t>, </a:t>
            </a:r>
            <a:r>
              <a:rPr lang="en-US" dirty="0" err="1" smtClean="0"/>
              <a:t>FeO</a:t>
            </a:r>
            <a:r>
              <a:rPr lang="en-US" dirty="0" smtClean="0"/>
              <a:t>, </a:t>
            </a:r>
            <a:r>
              <a:rPr lang="en-US" dirty="0" err="1" smtClean="0"/>
              <a:t>MgO</a:t>
            </a:r>
            <a:r>
              <a:rPr lang="en-US" dirty="0" smtClean="0"/>
              <a:t>, </a:t>
            </a:r>
            <a:r>
              <a:rPr lang="ru-RU" dirty="0" smtClean="0"/>
              <a:t>т.б.) </a:t>
            </a:r>
            <a:r>
              <a:rPr lang="ru-RU" dirty="0" err="1" smtClean="0"/>
              <a:t>сумен</a:t>
            </a:r>
            <a:r>
              <a:rPr lang="ru-RU" dirty="0" smtClean="0"/>
              <a:t> </a:t>
            </a:r>
            <a:r>
              <a:rPr lang="ru-RU" dirty="0" err="1" smtClean="0"/>
              <a:t>тікелей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жанама</a:t>
            </a:r>
            <a:r>
              <a:rPr lang="ru-RU" dirty="0" smtClean="0"/>
              <a:t> </a:t>
            </a:r>
            <a:r>
              <a:rPr lang="ru-RU" dirty="0" err="1" smtClean="0"/>
              <a:t>жолмен</a:t>
            </a:r>
            <a:r>
              <a:rPr lang="ru-RU" dirty="0" smtClean="0"/>
              <a:t> </a:t>
            </a:r>
            <a:r>
              <a:rPr lang="ru-RU" dirty="0" err="1" smtClean="0"/>
              <a:t>әрекеттесіп, негіз</a:t>
            </a:r>
            <a:r>
              <a:rPr lang="ru-RU" dirty="0" smtClean="0"/>
              <a:t> [(</a:t>
            </a:r>
            <a:r>
              <a:rPr lang="en-US" dirty="0" smtClean="0"/>
              <a:t>L</a:t>
            </a:r>
            <a:r>
              <a:rPr lang="ru-RU" dirty="0" err="1" smtClean="0"/>
              <a:t>і</a:t>
            </a:r>
            <a:r>
              <a:rPr lang="en-US" dirty="0" smtClean="0"/>
              <a:t>OH, Ca(OH)2, Fe(OH)2, Mg(OH)2)] </a:t>
            </a:r>
            <a:r>
              <a:rPr lang="ru-RU" dirty="0" err="1" smtClean="0"/>
              <a:t>түзеді.</a:t>
            </a:r>
            <a:r>
              <a:rPr lang="ru-RU" dirty="0" smtClean="0"/>
              <a:t> </a:t>
            </a:r>
            <a:r>
              <a:rPr lang="ru-RU" dirty="0" err="1" smtClean="0"/>
              <a:t>Қышқылдық оксидтер</a:t>
            </a:r>
            <a:r>
              <a:rPr lang="ru-RU" dirty="0" smtClean="0"/>
              <a:t> (</a:t>
            </a:r>
            <a:r>
              <a:rPr lang="en-US" dirty="0" smtClean="0"/>
              <a:t>SO3, P2O5, NO2, N2O5, S</a:t>
            </a:r>
            <a:r>
              <a:rPr lang="ru-RU" dirty="0" err="1" smtClean="0"/>
              <a:t>і</a:t>
            </a:r>
            <a:r>
              <a:rPr lang="en-US" dirty="0" smtClean="0"/>
              <a:t>O2, </a:t>
            </a:r>
            <a:r>
              <a:rPr lang="ru-RU" dirty="0" smtClean="0"/>
              <a:t>т.б.) </a:t>
            </a:r>
            <a:r>
              <a:rPr lang="ru-RU" dirty="0" err="1" smtClean="0"/>
              <a:t>сумен</a:t>
            </a:r>
            <a:r>
              <a:rPr lang="ru-RU" dirty="0" smtClean="0"/>
              <a:t> </a:t>
            </a:r>
            <a:r>
              <a:rPr lang="ru-RU" dirty="0" err="1" smtClean="0"/>
              <a:t>тікелей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жанама</a:t>
            </a:r>
            <a:r>
              <a:rPr lang="ru-RU" dirty="0" smtClean="0"/>
              <a:t> </a:t>
            </a:r>
            <a:r>
              <a:rPr lang="ru-RU" dirty="0" err="1" smtClean="0"/>
              <a:t>жолмен</a:t>
            </a:r>
            <a:r>
              <a:rPr lang="ru-RU" dirty="0" smtClean="0"/>
              <a:t> </a:t>
            </a:r>
            <a:r>
              <a:rPr lang="ru-RU" dirty="0" err="1" smtClean="0"/>
              <a:t>әрекеттесіп, қышқыл </a:t>
            </a:r>
            <a:r>
              <a:rPr lang="ru-RU" dirty="0" smtClean="0"/>
              <a:t>(</a:t>
            </a:r>
            <a:r>
              <a:rPr lang="en-US" dirty="0" smtClean="0"/>
              <a:t>H2SO4, H3PO4, HNO2, HNO3, H2S</a:t>
            </a:r>
            <a:r>
              <a:rPr lang="ru-RU" dirty="0" err="1" smtClean="0"/>
              <a:t>і</a:t>
            </a:r>
            <a:r>
              <a:rPr lang="en-US" dirty="0" smtClean="0"/>
              <a:t>O3, </a:t>
            </a:r>
            <a:r>
              <a:rPr lang="ru-RU" dirty="0" smtClean="0"/>
              <a:t>т.б.) </a:t>
            </a:r>
            <a:r>
              <a:rPr lang="ru-RU" dirty="0" err="1" smtClean="0"/>
              <a:t>түзеді.</a:t>
            </a:r>
            <a:r>
              <a:rPr lang="ru-RU" dirty="0" smtClean="0"/>
              <a:t> </a:t>
            </a:r>
            <a:r>
              <a:rPr lang="ru-RU" dirty="0" err="1" smtClean="0"/>
              <a:t>Амфотерлі</a:t>
            </a:r>
            <a:r>
              <a:rPr lang="ru-RU" dirty="0" smtClean="0"/>
              <a:t> (</a:t>
            </a:r>
            <a:r>
              <a:rPr lang="ru-RU" dirty="0" err="1" smtClean="0"/>
              <a:t>екідайлы</a:t>
            </a:r>
            <a:r>
              <a:rPr lang="ru-RU" dirty="0" smtClean="0"/>
              <a:t>) </a:t>
            </a:r>
            <a:r>
              <a:rPr lang="ru-RU" dirty="0" err="1" smtClean="0"/>
              <a:t>оксидтер</a:t>
            </a:r>
            <a:r>
              <a:rPr lang="ru-RU" dirty="0" smtClean="0"/>
              <a:t> (</a:t>
            </a:r>
            <a:r>
              <a:rPr lang="en-US" dirty="0" err="1" smtClean="0"/>
              <a:t>ZnO</a:t>
            </a:r>
            <a:r>
              <a:rPr lang="en-US" dirty="0" smtClean="0"/>
              <a:t>, </a:t>
            </a:r>
            <a:r>
              <a:rPr lang="en-US" dirty="0" err="1" smtClean="0"/>
              <a:t>SnO</a:t>
            </a:r>
            <a:r>
              <a:rPr lang="en-US" dirty="0" smtClean="0"/>
              <a:t>, </a:t>
            </a:r>
            <a:r>
              <a:rPr lang="en-US" dirty="0" err="1" smtClean="0"/>
              <a:t>PbO</a:t>
            </a:r>
            <a:r>
              <a:rPr lang="en-US" dirty="0" smtClean="0"/>
              <a:t>, SnO2, PbO2, Al2O3, Cr2O3, Fe2O3, Sb2O3, </a:t>
            </a:r>
            <a:r>
              <a:rPr lang="ru-RU" dirty="0" smtClean="0"/>
              <a:t>т.б.</a:t>
            </a:r>
            <a:r>
              <a:rPr lang="ru-RU" dirty="0" err="1" smtClean="0"/>
              <a:t>)</a:t>
            </a:r>
            <a:r>
              <a:rPr lang="ru-RU" dirty="0" err="1" smtClean="0">
                <a:hlinkClick r:id="rId3" tooltip="Қышқылдар"/>
              </a:rPr>
              <a:t>қышқылдар</a:t>
            </a:r>
            <a:r>
              <a:rPr lang="ru-RU" dirty="0" err="1" smtClean="0"/>
              <a:t>, </a:t>
            </a:r>
            <a:r>
              <a:rPr lang="ru-RU" u="sng" dirty="0" err="1" smtClean="0">
                <a:hlinkClick r:id="rId4" tooltip="Қышқылдық оксидтер (мұндай бет жоқ)"/>
              </a:rPr>
              <a:t>қышқылдық оксидтер</a:t>
            </a:r>
            <a:r>
              <a:rPr lang="ru-RU" dirty="0" smtClean="0"/>
              <a:t> </a:t>
            </a:r>
            <a:r>
              <a:rPr lang="ru-RU" dirty="0" err="1" smtClean="0"/>
              <a:t>және негіздер</a:t>
            </a:r>
            <a:r>
              <a:rPr lang="ru-RU" dirty="0" smtClean="0"/>
              <a:t>, </a:t>
            </a:r>
            <a:r>
              <a:rPr lang="ru-RU" dirty="0" err="1" smtClean="0"/>
              <a:t>негіздік</a:t>
            </a:r>
            <a:r>
              <a:rPr lang="ru-RU" dirty="0" smtClean="0"/>
              <a:t> </a:t>
            </a:r>
            <a:r>
              <a:rPr lang="ru-RU" dirty="0" err="1" smtClean="0"/>
              <a:t>оксидтермен</a:t>
            </a:r>
            <a:r>
              <a:rPr lang="ru-RU" dirty="0" smtClean="0"/>
              <a:t> </a:t>
            </a:r>
            <a:r>
              <a:rPr lang="ru-RU" dirty="0" err="1" smtClean="0">
                <a:hlinkClick r:id="rId5" tooltip="Тұз"/>
              </a:rPr>
              <a:t>тұз</a:t>
            </a:r>
            <a:r>
              <a:rPr lang="ru-RU" dirty="0" err="1" smtClean="0"/>
              <a:t> түзеді (қ.</a:t>
            </a:r>
            <a:r>
              <a:rPr lang="ru-RU" dirty="0" smtClean="0"/>
              <a:t> </a:t>
            </a:r>
            <a:r>
              <a:rPr lang="ru-RU" dirty="0" err="1" smtClean="0"/>
              <a:t>Тұз</a:t>
            </a:r>
            <a:r>
              <a:rPr lang="ru-RU" dirty="0" smtClean="0"/>
              <a:t>). </a:t>
            </a:r>
            <a:r>
              <a:rPr lang="ru-RU" dirty="0" err="1" smtClean="0"/>
              <a:t>Бұлардан басқа асқын Тотықтар </a:t>
            </a:r>
            <a:r>
              <a:rPr lang="ru-RU" dirty="0" smtClean="0"/>
              <a:t>(</a:t>
            </a:r>
            <a:r>
              <a:rPr lang="ru-RU" dirty="0" err="1" smtClean="0"/>
              <a:t>пероксидтер</a:t>
            </a:r>
            <a:r>
              <a:rPr lang="ru-RU" dirty="0" smtClean="0"/>
              <a:t>: </a:t>
            </a:r>
            <a:r>
              <a:rPr lang="en-US" dirty="0" smtClean="0"/>
              <a:t>Na2O2, BaO2, CaO2, </a:t>
            </a:r>
            <a:r>
              <a:rPr lang="ru-RU" dirty="0" smtClean="0"/>
              <a:t>т.б.) да </a:t>
            </a:r>
            <a:r>
              <a:rPr lang="ru-RU" dirty="0" err="1" smtClean="0"/>
              <a:t>болады</a:t>
            </a:r>
            <a:r>
              <a:rPr lang="ru-RU" dirty="0" smtClean="0"/>
              <a:t>. </a:t>
            </a:r>
            <a:r>
              <a:rPr lang="ru-RU" dirty="0" err="1" smtClean="0"/>
              <a:t>Тотықтардың көбі </a:t>
            </a:r>
            <a:r>
              <a:rPr lang="ru-RU" dirty="0" smtClean="0"/>
              <a:t>су (Н2О), </a:t>
            </a:r>
            <a:r>
              <a:rPr lang="ru-RU" dirty="0" err="1" smtClean="0"/>
              <a:t>көмірқышқыл </a:t>
            </a:r>
            <a:r>
              <a:rPr lang="ru-RU" dirty="0" smtClean="0"/>
              <a:t>газы (СО2), кремнезем (</a:t>
            </a:r>
            <a:r>
              <a:rPr lang="en-US" dirty="0" smtClean="0"/>
              <a:t>S</a:t>
            </a:r>
            <a:r>
              <a:rPr lang="ru-RU" dirty="0" err="1" smtClean="0"/>
              <a:t>і</a:t>
            </a:r>
            <a:r>
              <a:rPr lang="en-US" dirty="0" smtClean="0"/>
              <a:t>O2), </a:t>
            </a:r>
            <a:r>
              <a:rPr lang="ru-RU" dirty="0" err="1" smtClean="0"/>
              <a:t>түрінде табиғатта жеке</a:t>
            </a:r>
            <a:r>
              <a:rPr lang="ru-RU" dirty="0" smtClean="0"/>
              <a:t> </a:t>
            </a:r>
            <a:r>
              <a:rPr lang="ru-RU" dirty="0" err="1" smtClean="0"/>
              <a:t>күйінде кездеседі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4"/>
          <p:cNvSpPr>
            <a:spLocks noGrp="1"/>
          </p:cNvSpPr>
          <p:nvPr>
            <p:ph idx="1"/>
          </p:nvPr>
        </p:nvSpPr>
        <p:spPr>
          <a:xfrm>
            <a:off x="457200" y="549275"/>
            <a:ext cx="7239000" cy="5907088"/>
          </a:xfrm>
        </p:spPr>
        <p:txBody>
          <a:bodyPr/>
          <a:lstStyle/>
          <a:p>
            <a:r>
              <a:rPr lang="ru-RU" dirty="0" err="1" smtClean="0"/>
              <a:t>Тотықтар жай</a:t>
            </a:r>
            <a:r>
              <a:rPr lang="ru-RU" dirty="0" smtClean="0"/>
              <a:t> </a:t>
            </a:r>
            <a:r>
              <a:rPr lang="ru-RU" dirty="0" err="1" smtClean="0"/>
              <a:t>заттарды</a:t>
            </a:r>
            <a:r>
              <a:rPr lang="ru-RU" dirty="0" smtClean="0"/>
              <a:t> </a:t>
            </a:r>
            <a:r>
              <a:rPr lang="ru-RU" dirty="0" err="1" smtClean="0"/>
              <a:t>оттекпен</a:t>
            </a:r>
            <a:r>
              <a:rPr lang="ru-RU" dirty="0" smtClean="0"/>
              <a:t> </a:t>
            </a:r>
            <a:r>
              <a:rPr lang="ru-RU" dirty="0" err="1" smtClean="0"/>
              <a:t>тікелей</a:t>
            </a:r>
            <a:r>
              <a:rPr lang="ru-RU" dirty="0" smtClean="0"/>
              <a:t> </a:t>
            </a:r>
            <a:r>
              <a:rPr lang="ru-RU" dirty="0" err="1" smtClean="0"/>
              <a:t>әрекеттестіру, күрделі заттардың жануы</a:t>
            </a:r>
            <a:r>
              <a:rPr lang="ru-RU" dirty="0" smtClean="0"/>
              <a:t>, </a:t>
            </a:r>
            <a:r>
              <a:rPr lang="ru-RU" dirty="0" err="1" smtClean="0"/>
              <a:t>оттекті</a:t>
            </a:r>
            <a:r>
              <a:rPr lang="ru-RU" dirty="0" smtClean="0"/>
              <a:t> </a:t>
            </a:r>
            <a:r>
              <a:rPr lang="ru-RU" dirty="0" err="1" smtClean="0"/>
              <a:t>қосылыстарды қыздырып айыру</a:t>
            </a:r>
            <a:r>
              <a:rPr lang="ru-RU" dirty="0" smtClean="0"/>
              <a:t>, т.б. </a:t>
            </a:r>
            <a:r>
              <a:rPr lang="ru-RU" dirty="0" err="1" smtClean="0"/>
              <a:t>жолдармен</a:t>
            </a:r>
            <a:r>
              <a:rPr lang="ru-RU" dirty="0" smtClean="0"/>
              <a:t> </a:t>
            </a:r>
            <a:r>
              <a:rPr lang="ru-RU" dirty="0" err="1" smtClean="0"/>
              <a:t>алынады</a:t>
            </a:r>
            <a:r>
              <a:rPr lang="ru-RU" dirty="0" smtClean="0"/>
              <a:t>. </a:t>
            </a:r>
            <a:r>
              <a:rPr lang="ru-RU" dirty="0" err="1" smtClean="0"/>
              <a:t>Кейбір</a:t>
            </a:r>
            <a:r>
              <a:rPr lang="ru-RU" dirty="0" smtClean="0"/>
              <a:t> </a:t>
            </a:r>
            <a:r>
              <a:rPr lang="ru-RU" dirty="0" err="1" smtClean="0"/>
              <a:t>табиғи Тотықтар </a:t>
            </a:r>
            <a:r>
              <a:rPr lang="ru-RU" dirty="0" smtClean="0">
                <a:hlinkClick r:id="rId2" tooltip="Минерал"/>
              </a:rPr>
              <a:t>минерал</a:t>
            </a:r>
            <a:r>
              <a:rPr lang="ru-RU" dirty="0" smtClean="0"/>
              <a:t> </a:t>
            </a:r>
            <a:r>
              <a:rPr lang="ru-RU" dirty="0" err="1" smtClean="0"/>
              <a:t>күйінде кездесіп</a:t>
            </a:r>
            <a:r>
              <a:rPr lang="ru-RU" dirty="0" smtClean="0"/>
              <a:t>, </a:t>
            </a:r>
            <a:r>
              <a:rPr lang="ru-RU" dirty="0" err="1" smtClean="0"/>
              <a:t>өзіне сәйкес металдар</a:t>
            </a:r>
            <a:r>
              <a:rPr lang="ru-RU" dirty="0" smtClean="0"/>
              <a:t> (</a:t>
            </a:r>
            <a:r>
              <a:rPr lang="ru-RU" dirty="0" err="1" smtClean="0">
                <a:hlinkClick r:id="rId3" tooltip="Темір"/>
              </a:rPr>
              <a:t>темір</a:t>
            </a:r>
            <a:r>
              <a:rPr lang="ru-RU" dirty="0" smtClean="0"/>
              <a:t>, </a:t>
            </a:r>
            <a:r>
              <a:rPr lang="ru-RU" dirty="0" err="1" smtClean="0">
                <a:hlinkClick r:id="rId4" tooltip="Қалайы"/>
              </a:rPr>
              <a:t>қалайы</a:t>
            </a:r>
            <a:r>
              <a:rPr lang="ru-RU" dirty="0" smtClean="0"/>
              <a:t>, т.б.) </a:t>
            </a:r>
            <a:r>
              <a:rPr lang="ru-RU" dirty="0" err="1" smtClean="0"/>
              <a:t>алуда</a:t>
            </a:r>
            <a:r>
              <a:rPr lang="ru-RU" dirty="0" smtClean="0"/>
              <a:t> </a:t>
            </a:r>
            <a:r>
              <a:rPr lang="ru-RU" dirty="0" err="1" smtClean="0"/>
              <a:t>негізгі</a:t>
            </a:r>
            <a:r>
              <a:rPr lang="ru-RU" dirty="0" smtClean="0"/>
              <a:t> </a:t>
            </a:r>
            <a:r>
              <a:rPr lang="ru-RU" dirty="0" err="1" smtClean="0"/>
              <a:t>шикізат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табылады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Тотықтар техникада</a:t>
            </a:r>
            <a:r>
              <a:rPr lang="ru-RU" dirty="0" smtClean="0"/>
              <a:t> мыс, </a:t>
            </a:r>
            <a:r>
              <a:rPr lang="ru-RU" dirty="0" err="1" smtClean="0"/>
              <a:t>сөндірілмеген әк </a:t>
            </a:r>
            <a:r>
              <a:rPr lang="ru-RU" dirty="0" smtClean="0"/>
              <a:t>(</a:t>
            </a:r>
            <a:r>
              <a:rPr lang="ru-RU" dirty="0" err="1" smtClean="0"/>
              <a:t>СаО</a:t>
            </a:r>
            <a:r>
              <a:rPr lang="ru-RU" dirty="0" smtClean="0"/>
              <a:t>) </a:t>
            </a:r>
            <a:r>
              <a:rPr lang="ru-RU" dirty="0" err="1" smtClean="0"/>
              <a:t>құрылыс жұмыстарында,</a:t>
            </a:r>
            <a:r>
              <a:rPr lang="ru-RU" dirty="0" smtClean="0"/>
              <a:t> </a:t>
            </a:r>
            <a:r>
              <a:rPr lang="en-US" dirty="0" smtClean="0"/>
              <a:t>NO2, SO2 </a:t>
            </a:r>
            <a:r>
              <a:rPr lang="ru-RU" dirty="0" smtClean="0"/>
              <a:t>азот, </a:t>
            </a:r>
            <a:r>
              <a:rPr lang="ru-RU" dirty="0" err="1" smtClean="0"/>
              <a:t>күкірт қышқылдарын өндіруде, </a:t>
            </a:r>
            <a:r>
              <a:rPr lang="ru-RU" dirty="0" smtClean="0"/>
              <a:t>т.б. </a:t>
            </a:r>
            <a:r>
              <a:rPr lang="ru-RU" dirty="0" err="1" smtClean="0"/>
              <a:t>кеңінен қолданылады.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              Гематит</a:t>
            </a:r>
            <a:endParaRPr lang="ru-RU" dirty="0"/>
          </a:p>
        </p:txBody>
      </p:sp>
      <p:pic>
        <p:nvPicPr>
          <p:cNvPr id="4" name="Содержимое 3" descr="гематит а.jpg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556792"/>
            <a:ext cx="3521075" cy="4608512"/>
          </a:xfrm>
          <a:prstGeom prst="rect">
            <a:avLst/>
          </a:prstGeom>
        </p:spPr>
      </p:pic>
      <p:sp>
        <p:nvSpPr>
          <p:cNvPr id="12" name="Заголовок 6"/>
          <p:cNvSpPr>
            <a:spLocks noGrp="1"/>
          </p:cNvSpPr>
          <p:nvPr>
            <p:ph sz="half" idx="2"/>
          </p:nvPr>
        </p:nvSpPr>
        <p:spPr/>
        <p:txBody>
          <a:bodyPr>
            <a:normAutofit fontScale="47500" lnSpcReduction="20000"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Химиялық белгіленуі : Fe</a:t>
            </a:r>
            <a:r>
              <a:rPr lang="kk-KZ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kk-KZ" baseline="-25000" dirty="0" smtClean="0">
                <a:latin typeface="Times New Roman" pitchFamily="18" charset="0"/>
                <a:cs typeface="Times New Roman" pitchFamily="18" charset="0"/>
              </a:rPr>
              <a:t>3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Жымдастығы : ---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Сингониясы : тригонды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Қаттылығы : 5 – 6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Жақпа түсі: қою қызыл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Жылтылдауы : металды, жартылай металды, матовый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Меншікті салмағы : 5.2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Анықтау белгілері : электр өткізеді, магниттелмеген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Тегі : гидротермальды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Түсі : сұрдан қою қызылға дейін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Қолданылуы : кен рудасы болып табылады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Кендері:  КСРО-да қызыл теміртастың ете бай атақ ты кендері Кривой Рогта, Украинадағы Саксаган және Ингул өзендері- нің жағасында кездеседі. Осы кендердің негізінде КСРО-нің оңтүстігінде ірі темір қорытатын өнеркәсіп өркендеді</a:t>
            </a:r>
            <a:endParaRPr lang="ru-RU" dirty="0"/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хромит</a:t>
            </a:r>
            <a:endParaRPr lang="ru-RU" dirty="0"/>
          </a:p>
        </p:txBody>
      </p:sp>
      <p:sp>
        <p:nvSpPr>
          <p:cNvPr id="13" name="Содержимое 1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Химиялық белгіленуі : Fe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Cr</a:t>
            </a:r>
            <a:r>
              <a:rPr lang="kk-KZ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kk-KZ" baseline="-25000" dirty="0" smtClean="0">
                <a:latin typeface="Times New Roman" pitchFamily="18" charset="0"/>
                <a:cs typeface="Times New Roman" pitchFamily="18" charset="0"/>
              </a:rPr>
              <a:t>4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Жымдастығы : ---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Сингониясы : кубтық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Қаттылығы : 5.7 – 7.5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Жақпа түсі: қоңыр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Жылтылдауы : металды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Меншікті салмағы : 4.2 – 5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Анықтау белгілері : оливин, магнетитпен бірге жүреді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Тегі : гидротермальды, метаморфты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Түсі : қара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Қолданылуы : хром алуда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Кендері: Хром кені КСРО-да Уралда (негізді жыныс арасында),  Қазақстанда (Ақтөбе облысында) кездеседі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4" name="Содержимое 11" descr="Chromite.jpg"/>
          <p:cNvPicPr>
            <a:picLocks noGrp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178300" y="1556792"/>
            <a:ext cx="3521075" cy="4248472"/>
          </a:xfrm>
          <a:prstGeom prst="rect">
            <a:avLst/>
          </a:prstGeom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магнетит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47500" lnSpcReduction="20000"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Химиялық белгіленуі : FeFe</a:t>
            </a:r>
            <a:r>
              <a:rPr lang="kk-KZ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kk-KZ" baseline="-25000" dirty="0" smtClean="0">
                <a:latin typeface="Times New Roman" pitchFamily="18" charset="0"/>
                <a:cs typeface="Times New Roman" pitchFamily="18" charset="0"/>
              </a:rPr>
              <a:t>4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Жымдастығы : ---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Сингониясы : кубтық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Қаттылығы : 5.5 – 6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Жақпа түсі: қоңыр - қара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Жылтылдауы : металды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Меншікті салмағы : 4.8 – 5.3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Анықтау белгілері : магнитты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Тегі : магмалық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Түсі : қара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Қолданылуы : темір шикізаты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Кендері:  біздің елімізде Уралда (Магнит тауы, Высокая тауы, Благодать тауы), Қавказда, Азербайжанда (Дашкесан), Курск магнит аномалиясында, Ангарскіде, Қазақстанда (Кен төбе, Қостанай, Атансор, Ұлытау кендері тағы басқа), Украинада (Кривой Рог) кездеседі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Содержимое 4" descr="магнетит а.jpg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484784"/>
            <a:ext cx="3521075" cy="468052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ГИДРОТОТЫҚТАР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құрамы металдар</a:t>
            </a:r>
            <a:r>
              <a:rPr lang="ru-RU" dirty="0" smtClean="0"/>
              <a:t> мен гидроксил </a:t>
            </a:r>
            <a:r>
              <a:rPr lang="ru-RU" dirty="0" err="1" smtClean="0"/>
              <a:t>тобынан</a:t>
            </a:r>
            <a:r>
              <a:rPr lang="ru-RU" dirty="0" smtClean="0"/>
              <a:t> (ОН)</a:t>
            </a:r>
            <a:r>
              <a:rPr lang="ru-RU" baseline="30000" dirty="0" smtClean="0"/>
              <a:t>-</a:t>
            </a:r>
            <a:r>
              <a:rPr lang="ru-RU" dirty="0" smtClean="0"/>
              <a:t> </a:t>
            </a:r>
            <a:r>
              <a:rPr lang="ru-RU" dirty="0" err="1" smtClean="0"/>
              <a:t>тұратын минералдар</a:t>
            </a:r>
            <a:r>
              <a:rPr lang="ru-RU" dirty="0" smtClean="0"/>
              <a:t> </a:t>
            </a:r>
            <a:r>
              <a:rPr lang="ru-RU" dirty="0" err="1" smtClean="0"/>
              <a:t>класы</a:t>
            </a:r>
            <a:r>
              <a:rPr lang="ru-RU" dirty="0" smtClean="0"/>
              <a:t>. </a:t>
            </a:r>
            <a:r>
              <a:rPr lang="ru-RU" dirty="0" err="1" smtClean="0"/>
              <a:t>Гидрототықтардың көпшілігінің құрылымы қабатты келеді</a:t>
            </a:r>
            <a:r>
              <a:rPr lang="ru-RU" dirty="0" smtClean="0"/>
              <a:t>. </a:t>
            </a:r>
            <a:r>
              <a:rPr lang="ru-RU" dirty="0" err="1" smtClean="0"/>
              <a:t>Кристалдары</a:t>
            </a:r>
            <a:r>
              <a:rPr lang="ru-RU" dirty="0" smtClean="0"/>
              <a:t> </a:t>
            </a:r>
            <a:r>
              <a:rPr lang="ru-RU" dirty="0" err="1" smtClean="0"/>
              <a:t>табақша пішінді</a:t>
            </a:r>
            <a:r>
              <a:rPr lang="ru-RU" dirty="0" smtClean="0"/>
              <a:t>, </a:t>
            </a:r>
            <a:r>
              <a:rPr lang="ru-RU" dirty="0" err="1" smtClean="0"/>
              <a:t>жіктілігі</a:t>
            </a:r>
            <a:r>
              <a:rPr lang="ru-RU" dirty="0" smtClean="0"/>
              <a:t> </a:t>
            </a:r>
            <a:r>
              <a:rPr lang="ru-RU" dirty="0" err="1" smtClean="0"/>
              <a:t>жетілген</a:t>
            </a:r>
            <a:r>
              <a:rPr lang="ru-RU" dirty="0" smtClean="0"/>
              <a:t>, </a:t>
            </a:r>
            <a:r>
              <a:rPr lang="ru-RU" dirty="0" err="1" smtClean="0"/>
              <a:t>қаттылығы </a:t>
            </a:r>
            <a:r>
              <a:rPr lang="ru-RU" dirty="0" smtClean="0"/>
              <a:t>— 2-5, </a:t>
            </a:r>
            <a:r>
              <a:rPr lang="ru-RU" dirty="0" err="1" smtClean="0"/>
              <a:t>меншікті</a:t>
            </a:r>
            <a:r>
              <a:rPr lang="ru-RU" dirty="0" smtClean="0"/>
              <a:t> </a:t>
            </a:r>
            <a:r>
              <a:rPr lang="ru-RU" dirty="0" err="1" smtClean="0"/>
              <a:t>салмағы шамалы</a:t>
            </a:r>
            <a:r>
              <a:rPr lang="ru-RU" dirty="0" smtClean="0"/>
              <a:t>. </a:t>
            </a:r>
            <a:r>
              <a:rPr lang="ru-RU" dirty="0" err="1" smtClean="0"/>
              <a:t>Олар</a:t>
            </a:r>
            <a:r>
              <a:rPr lang="ru-RU" dirty="0" smtClean="0"/>
              <a:t> </a:t>
            </a:r>
            <a:r>
              <a:rPr lang="ru-RU" dirty="0" err="1" smtClean="0"/>
              <a:t>төменгі температурада</a:t>
            </a:r>
            <a:r>
              <a:rPr lang="ru-RU" dirty="0" smtClean="0"/>
              <a:t> </a:t>
            </a:r>
            <a:r>
              <a:rPr lang="ru-RU" dirty="0" err="1" smtClean="0"/>
              <a:t>қалыптасады, экзогендік</a:t>
            </a:r>
            <a:r>
              <a:rPr lang="ru-RU" dirty="0" smtClean="0"/>
              <a:t> </a:t>
            </a:r>
            <a:r>
              <a:rPr lang="ru-RU" dirty="0" err="1" smtClean="0"/>
              <a:t>кендер</a:t>
            </a:r>
            <a:r>
              <a:rPr lang="ru-RU" dirty="0" smtClean="0"/>
              <a:t> мен </a:t>
            </a:r>
            <a:r>
              <a:rPr lang="ru-RU" dirty="0" err="1" smtClean="0"/>
              <a:t>тотықтану белдемдеріне</a:t>
            </a:r>
            <a:r>
              <a:rPr lang="ru-RU" dirty="0" smtClean="0"/>
              <a:t> </a:t>
            </a:r>
            <a:r>
              <a:rPr lang="ru-RU" dirty="0" err="1" smtClean="0"/>
              <a:t>тән</a:t>
            </a:r>
            <a:r>
              <a:rPr lang="ru-RU" dirty="0" smtClean="0"/>
              <a:t>. </a:t>
            </a:r>
            <a:r>
              <a:rPr lang="ru-RU" dirty="0" err="1" smtClean="0"/>
              <a:t>Гидрототықтар темірдің, алюминийдің, марганецтің, хромның, қалайының, уранның, мыстың және </a:t>
            </a:r>
            <a:r>
              <a:rPr lang="ru-RU" dirty="0" smtClean="0"/>
              <a:t>т.б. </a:t>
            </a:r>
            <a:r>
              <a:rPr lang="ru-RU" dirty="0" err="1" smtClean="0"/>
              <a:t>маңызды кені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табылады</a:t>
            </a:r>
            <a:r>
              <a:rPr lang="ru-RU" smtClean="0"/>
              <a:t>. Сингонимі:</a:t>
            </a:r>
            <a:r>
              <a:rPr lang="ru-RU" smtClean="0">
                <a:hlinkClick r:id="rId2" tooltip="Гидроксидтер"/>
              </a:rPr>
              <a:t>гидроксидтер</a:t>
            </a:r>
            <a:r>
              <a:rPr lang="ru-RU" smtClean="0"/>
              <a:t>.</a:t>
            </a:r>
            <a:endParaRPr lang="ru-RU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Қарапайым және күрделі гидрототықтар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Қарапайым гидрототықтарда катиондар рөлін </a:t>
            </a:r>
            <a:r>
              <a:rPr lang="en-US" dirty="0" smtClean="0"/>
              <a:t>Fe</a:t>
            </a:r>
            <a:r>
              <a:rPr lang="kk-KZ" dirty="0" smtClean="0"/>
              <a:t>,</a:t>
            </a:r>
            <a:r>
              <a:rPr lang="en-US" dirty="0" smtClean="0"/>
              <a:t>Al</a:t>
            </a:r>
            <a:r>
              <a:rPr lang="kk-KZ" dirty="0" smtClean="0"/>
              <a:t>,</a:t>
            </a:r>
            <a:r>
              <a:rPr lang="en-US" dirty="0" smtClean="0"/>
              <a:t>Cr</a:t>
            </a:r>
            <a:r>
              <a:rPr lang="kk-KZ" dirty="0" smtClean="0"/>
              <a:t>,</a:t>
            </a:r>
            <a:r>
              <a:rPr lang="en-US" dirty="0" smtClean="0"/>
              <a:t>Ca</a:t>
            </a:r>
            <a:r>
              <a:rPr lang="kk-KZ" dirty="0" smtClean="0"/>
              <a:t>,</a:t>
            </a:r>
            <a:r>
              <a:rPr lang="en-US" dirty="0" smtClean="0"/>
              <a:t>B</a:t>
            </a:r>
            <a:r>
              <a:rPr lang="kk-KZ" dirty="0" smtClean="0"/>
              <a:t>,</a:t>
            </a:r>
            <a:r>
              <a:rPr lang="en-US" dirty="0" smtClean="0"/>
              <a:t>W</a:t>
            </a:r>
            <a:r>
              <a:rPr lang="kk-KZ" dirty="0" smtClean="0"/>
              <a:t> атқарса,күрделі гидротоықтарда катиондар рөлін </a:t>
            </a:r>
            <a:r>
              <a:rPr lang="en-US" dirty="0" smtClean="0"/>
              <a:t>Mg</a:t>
            </a:r>
            <a:r>
              <a:rPr lang="kk-KZ" dirty="0" smtClean="0"/>
              <a:t>,</a:t>
            </a:r>
            <a:r>
              <a:rPr lang="en-US" dirty="0" smtClean="0"/>
              <a:t>Al</a:t>
            </a:r>
            <a:r>
              <a:rPr lang="kk-KZ" dirty="0" smtClean="0"/>
              <a:t>,</a:t>
            </a:r>
            <a:r>
              <a:rPr lang="en-US" dirty="0" smtClean="0"/>
              <a:t>Cr</a:t>
            </a:r>
            <a:r>
              <a:rPr lang="kk-KZ" dirty="0" smtClean="0"/>
              <a:t>,</a:t>
            </a:r>
            <a:r>
              <a:rPr lang="en-US" dirty="0" err="1" smtClean="0"/>
              <a:t>Ba</a:t>
            </a:r>
            <a:r>
              <a:rPr lang="kk-KZ" dirty="0" smtClean="0"/>
              <a:t>,</a:t>
            </a:r>
            <a:r>
              <a:rPr lang="en-US" dirty="0" err="1" smtClean="0"/>
              <a:t>Mn</a:t>
            </a:r>
            <a:r>
              <a:rPr lang="en-US" dirty="0" smtClean="0"/>
              <a:t> </a:t>
            </a:r>
            <a:r>
              <a:rPr lang="kk-KZ" dirty="0" smtClean="0"/>
              <a:t>металдары атқарады.Тотықтар мен гидрототықтар жер бетінің 17 ℅ құрайды.Ең көп тарағаны </a:t>
            </a:r>
            <a:r>
              <a:rPr lang="kk-KZ" i="1" dirty="0" smtClean="0"/>
              <a:t>кварц</a:t>
            </a:r>
            <a:r>
              <a:rPr lang="kk-KZ" dirty="0" smtClean="0"/>
              <a:t>. Тотықтар мен гидрототықтар көбінесе экзогенді жолмен пайда болады.Кейбір тотықтар сілтілі ортада түзілуіне,қаттылығына байланысты шашылымдарда жиналады,</a:t>
            </a:r>
            <a:endParaRPr lang="ru-RU" dirty="0"/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                   Кварц        </a:t>
            </a:r>
            <a:endParaRPr lang="ru-RU" dirty="0"/>
          </a:p>
        </p:txBody>
      </p:sp>
      <p:pic>
        <p:nvPicPr>
          <p:cNvPr id="4" name="Содержимое 3" descr="220px-Agate_banded_750pix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2348880"/>
            <a:ext cx="3788246" cy="3312368"/>
          </a:xfrm>
        </p:spPr>
      </p:pic>
      <p:pic>
        <p:nvPicPr>
          <p:cNvPr id="7" name="Содержимое 6" descr="110px-Amathystre_septre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211960" y="2348880"/>
            <a:ext cx="3456383" cy="3312368"/>
          </a:xfr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7239000" cy="6051072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Кварц</a:t>
            </a:r>
            <a:r>
              <a:rPr lang="ru-RU" dirty="0" smtClean="0"/>
              <a:t>, </a:t>
            </a:r>
            <a:r>
              <a:rPr lang="ru-RU" dirty="0" err="1" smtClean="0"/>
              <a:t>шынытас</a:t>
            </a:r>
            <a:r>
              <a:rPr lang="ru-RU" dirty="0" smtClean="0"/>
              <a:t> – </a:t>
            </a:r>
            <a:r>
              <a:rPr lang="ru-RU" dirty="0" err="1" smtClean="0"/>
              <a:t>табиғатта ең көп таралған </a:t>
            </a:r>
            <a:r>
              <a:rPr lang="ru-RU" dirty="0" err="1" smtClean="0">
                <a:hlinkClick r:id="rId2" tooltip="Тау"/>
              </a:rPr>
              <a:t>тау</a:t>
            </a:r>
            <a:r>
              <a:rPr lang="ru-RU" dirty="0" smtClean="0"/>
              <a:t> </a:t>
            </a:r>
            <a:r>
              <a:rPr lang="ru-RU" dirty="0" err="1" smtClean="0"/>
              <a:t>жынысын</a:t>
            </a:r>
            <a:r>
              <a:rPr lang="ru-RU" dirty="0" smtClean="0"/>
              <a:t> </a:t>
            </a:r>
            <a:r>
              <a:rPr lang="ru-RU" dirty="0" err="1" smtClean="0"/>
              <a:t>түзуші </a:t>
            </a:r>
            <a:r>
              <a:rPr lang="ru-RU" dirty="0" smtClean="0"/>
              <a:t>минерал. </a:t>
            </a:r>
            <a:r>
              <a:rPr lang="ru-RU" dirty="0" err="1" smtClean="0">
                <a:hlinkClick r:id="rId3" tooltip="Оксид (мұндай бет жоқ)"/>
              </a:rPr>
              <a:t>Оксидтер</a:t>
            </a:r>
            <a:r>
              <a:rPr lang="ru-RU" dirty="0" smtClean="0"/>
              <a:t> </a:t>
            </a:r>
            <a:r>
              <a:rPr lang="ru-RU" dirty="0" err="1" smtClean="0"/>
              <a:t>класына</a:t>
            </a:r>
            <a:r>
              <a:rPr lang="ru-RU" dirty="0" smtClean="0"/>
              <a:t> </a:t>
            </a:r>
            <a:r>
              <a:rPr lang="ru-RU" dirty="0" err="1" smtClean="0"/>
              <a:t>жатады,</a:t>
            </a:r>
            <a:r>
              <a:rPr lang="ru-RU" dirty="0" err="1" smtClean="0">
                <a:hlinkClick r:id="rId4" tooltip="Химиялық формула"/>
              </a:rPr>
              <a:t>химиялық формуласы</a:t>
            </a:r>
            <a:r>
              <a:rPr lang="ru-RU" dirty="0" smtClean="0"/>
              <a:t> </a:t>
            </a:r>
            <a:r>
              <a:rPr lang="en-US" u="sng" dirty="0" smtClean="0">
                <a:hlinkClick r:id="rId5" tooltip="SіO2 (мұндай бет жоқ)"/>
              </a:rPr>
              <a:t>S</a:t>
            </a:r>
            <a:r>
              <a:rPr lang="ru-RU" u="sng" dirty="0" err="1" smtClean="0">
                <a:hlinkClick r:id="rId5" tooltip="SіO2 (мұндай бет жоқ)"/>
              </a:rPr>
              <a:t>і</a:t>
            </a:r>
            <a:r>
              <a:rPr lang="en-US" u="sng" dirty="0" smtClean="0">
                <a:hlinkClick r:id="rId5" tooltip="SіO2 (мұндай бет жоқ)"/>
              </a:rPr>
              <a:t>O2</a:t>
            </a:r>
            <a:r>
              <a:rPr lang="en-US" dirty="0" smtClean="0"/>
              <a:t>.</a:t>
            </a:r>
            <a:r>
              <a:rPr lang="ru-RU" dirty="0" err="1" smtClean="0"/>
              <a:t>Кварцтың қаттылығы </a:t>
            </a:r>
            <a:r>
              <a:rPr lang="ru-RU" dirty="0" smtClean="0"/>
              <a:t>7, </a:t>
            </a:r>
            <a:r>
              <a:rPr lang="ru-RU" dirty="0" err="1" smtClean="0"/>
              <a:t>меншікті</a:t>
            </a:r>
            <a:r>
              <a:rPr lang="ru-RU" dirty="0" smtClean="0"/>
              <a:t> </a:t>
            </a:r>
            <a:r>
              <a:rPr lang="ru-RU" dirty="0" err="1" smtClean="0"/>
              <a:t>салмағы </a:t>
            </a:r>
            <a:r>
              <a:rPr lang="ru-RU" dirty="0" smtClean="0"/>
              <a:t>2,6 г/см3, </a:t>
            </a:r>
            <a:r>
              <a:rPr lang="ru-RU" dirty="0" err="1" smtClean="0"/>
              <a:t>балқу </a:t>
            </a:r>
            <a:r>
              <a:rPr lang="ru-RU" dirty="0" err="1" smtClean="0">
                <a:hlinkClick r:id="rId6" tooltip="Температура"/>
              </a:rPr>
              <a:t>температурасы</a:t>
            </a:r>
            <a:r>
              <a:rPr lang="ru-RU" dirty="0" smtClean="0"/>
              <a:t> 1710°С, </a:t>
            </a:r>
            <a:r>
              <a:rPr lang="ru-RU" dirty="0" err="1" smtClean="0"/>
              <a:t>шыныдай</a:t>
            </a:r>
            <a:r>
              <a:rPr lang="ru-RU" dirty="0" smtClean="0"/>
              <a:t> </a:t>
            </a:r>
            <a:r>
              <a:rPr lang="ru-RU" dirty="0" err="1" smtClean="0"/>
              <a:t>жылтыр</a:t>
            </a:r>
            <a:r>
              <a:rPr lang="ru-RU" dirty="0" smtClean="0"/>
              <a:t>, </a:t>
            </a:r>
            <a:r>
              <a:rPr lang="ru-RU" dirty="0" err="1" smtClean="0"/>
              <a:t>ультракүлгін сәулені жақсы өткізеді, пьезоэлектрлі</a:t>
            </a:r>
            <a:r>
              <a:rPr lang="ru-RU" dirty="0" smtClean="0"/>
              <a:t> </a:t>
            </a:r>
            <a:r>
              <a:rPr lang="ru-RU" dirty="0" err="1" smtClean="0"/>
              <a:t>қасиеті </a:t>
            </a:r>
            <a:r>
              <a:rPr lang="ru-RU" dirty="0" smtClean="0"/>
              <a:t>бар. </a:t>
            </a:r>
            <a:r>
              <a:rPr lang="ru-RU" dirty="0" err="1" smtClean="0"/>
              <a:t>Түсіне байланысты</a:t>
            </a:r>
            <a:r>
              <a:rPr lang="ru-RU" dirty="0" smtClean="0"/>
              <a:t> Кварц </a:t>
            </a:r>
            <a:r>
              <a:rPr lang="ru-RU" dirty="0" err="1" smtClean="0"/>
              <a:t>әр түрлі аталады</a:t>
            </a:r>
            <a:r>
              <a:rPr lang="ru-RU" dirty="0" smtClean="0"/>
              <a:t>: </a:t>
            </a:r>
            <a:r>
              <a:rPr lang="ru-RU" dirty="0" err="1" smtClean="0"/>
              <a:t>оның </a:t>
            </a:r>
            <a:r>
              <a:rPr lang="ru-RU" dirty="0" smtClean="0"/>
              <a:t>таза, </a:t>
            </a:r>
            <a:r>
              <a:rPr lang="ru-RU" dirty="0" err="1" smtClean="0"/>
              <a:t>мөлдір, ашық түсті ақаусыз кристалы</a:t>
            </a:r>
            <a:r>
              <a:rPr lang="ru-RU" dirty="0" smtClean="0"/>
              <a:t> </a:t>
            </a:r>
            <a:r>
              <a:rPr lang="ru-RU" dirty="0" err="1" smtClean="0"/>
              <a:t>асыл</a:t>
            </a:r>
            <a:r>
              <a:rPr lang="ru-RU" dirty="0" smtClean="0"/>
              <a:t> </a:t>
            </a:r>
            <a:r>
              <a:rPr lang="ru-RU" dirty="0" err="1" smtClean="0"/>
              <a:t>тас</a:t>
            </a:r>
            <a:r>
              <a:rPr lang="ru-RU" dirty="0" smtClean="0"/>
              <a:t> </a:t>
            </a:r>
            <a:r>
              <a:rPr lang="ru-RU" dirty="0" err="1" smtClean="0"/>
              <a:t>қатарына жатады</a:t>
            </a:r>
            <a:r>
              <a:rPr lang="ru-RU" dirty="0" smtClean="0"/>
              <a:t>. </a:t>
            </a:r>
            <a:r>
              <a:rPr lang="ru-RU" dirty="0" err="1" smtClean="0"/>
              <a:t>Олар</a:t>
            </a:r>
            <a:r>
              <a:rPr lang="ru-RU" dirty="0" smtClean="0"/>
              <a:t>: </a:t>
            </a:r>
            <a:r>
              <a:rPr lang="ru-RU" dirty="0" err="1" smtClean="0">
                <a:hlinkClick r:id="rId7" tooltip="Тау хрусталі (мұндай бет жоқ)"/>
              </a:rPr>
              <a:t>тау</a:t>
            </a:r>
            <a:r>
              <a:rPr lang="ru-RU" dirty="0" smtClean="0">
                <a:hlinkClick r:id="rId7" tooltip="Тау хрусталі (мұндай бет жоқ)"/>
              </a:rPr>
              <a:t> </a:t>
            </a:r>
            <a:r>
              <a:rPr lang="ru-RU" dirty="0" err="1" smtClean="0">
                <a:hlinkClick r:id="rId7" tooltip="Тау хрусталі (мұндай бет жоқ)"/>
              </a:rPr>
              <a:t>хрусталі</a:t>
            </a:r>
            <a:r>
              <a:rPr lang="ru-RU" dirty="0" smtClean="0"/>
              <a:t> </a:t>
            </a:r>
            <a:r>
              <a:rPr lang="ru-RU" dirty="0" err="1" smtClean="0"/>
              <a:t>(мөлдір</a:t>
            </a:r>
            <a:r>
              <a:rPr lang="ru-RU" dirty="0" smtClean="0"/>
              <a:t>), </a:t>
            </a:r>
            <a:r>
              <a:rPr lang="ru-RU" dirty="0" smtClean="0">
                <a:hlinkClick r:id="rId8" tooltip="Аметист"/>
              </a:rPr>
              <a:t>аметист</a:t>
            </a:r>
            <a:r>
              <a:rPr lang="ru-RU" dirty="0" smtClean="0"/>
              <a:t> (</a:t>
            </a:r>
            <a:r>
              <a:rPr lang="ru-RU" dirty="0" err="1" smtClean="0"/>
              <a:t>күлгін көк</a:t>
            </a:r>
            <a:r>
              <a:rPr lang="ru-RU" dirty="0" smtClean="0"/>
              <a:t>), </a:t>
            </a:r>
            <a:r>
              <a:rPr lang="ru-RU" dirty="0" smtClean="0">
                <a:hlinkClick r:id="rId9" tooltip="Раухтопаз (мұндай бет жоқ)"/>
              </a:rPr>
              <a:t>раухтопаз</a:t>
            </a:r>
            <a:r>
              <a:rPr lang="ru-RU" dirty="0" smtClean="0"/>
              <a:t>(</a:t>
            </a:r>
            <a:r>
              <a:rPr lang="ru-RU" dirty="0" err="1" smtClean="0"/>
              <a:t>көкшіл</a:t>
            </a:r>
            <a:r>
              <a:rPr lang="ru-RU" dirty="0" smtClean="0"/>
              <a:t>, </a:t>
            </a:r>
            <a:r>
              <a:rPr lang="ru-RU" dirty="0" err="1" smtClean="0"/>
              <a:t>мөлдір</a:t>
            </a:r>
            <a:r>
              <a:rPr lang="ru-RU" dirty="0" smtClean="0"/>
              <a:t>), </a:t>
            </a:r>
            <a:r>
              <a:rPr lang="ru-RU" dirty="0" smtClean="0">
                <a:hlinkClick r:id="rId10" tooltip="Морион"/>
              </a:rPr>
              <a:t>морион</a:t>
            </a:r>
            <a:r>
              <a:rPr lang="ru-RU" dirty="0" smtClean="0"/>
              <a:t> (</a:t>
            </a:r>
            <a:r>
              <a:rPr lang="ru-RU" dirty="0" err="1" smtClean="0"/>
              <a:t>қара</a:t>
            </a:r>
            <a:r>
              <a:rPr lang="ru-RU" dirty="0" smtClean="0"/>
              <a:t>), </a:t>
            </a:r>
            <a:r>
              <a:rPr lang="ru-RU" dirty="0" smtClean="0">
                <a:hlinkClick r:id="rId11" tooltip="Аквамарин"/>
              </a:rPr>
              <a:t>аквамарин</a:t>
            </a:r>
            <a:r>
              <a:rPr lang="ru-RU" dirty="0" smtClean="0"/>
              <a:t> (</a:t>
            </a:r>
            <a:r>
              <a:rPr lang="ru-RU" dirty="0" err="1" smtClean="0"/>
              <a:t>сарғылт</a:t>
            </a:r>
            <a:r>
              <a:rPr lang="ru-RU" dirty="0" smtClean="0"/>
              <a:t>, </a:t>
            </a:r>
            <a:r>
              <a:rPr lang="ru-RU" dirty="0" err="1" smtClean="0"/>
              <a:t>күрең</a:t>
            </a:r>
            <a:r>
              <a:rPr lang="ru-RU" dirty="0" smtClean="0"/>
              <a:t>, </a:t>
            </a:r>
            <a:r>
              <a:rPr lang="ru-RU" dirty="0" err="1" smtClean="0"/>
              <a:t>қызыл</a:t>
            </a:r>
            <a:r>
              <a:rPr lang="ru-RU" dirty="0" smtClean="0"/>
              <a:t>), </a:t>
            </a:r>
            <a:r>
              <a:rPr lang="ru-RU" dirty="0" smtClean="0">
                <a:hlinkClick r:id="rId12" tooltip="Цитрин"/>
              </a:rPr>
              <a:t>цитрин</a:t>
            </a:r>
            <a:r>
              <a:rPr lang="ru-RU" dirty="0" smtClean="0"/>
              <a:t> (</a:t>
            </a:r>
            <a:r>
              <a:rPr lang="ru-RU" dirty="0" err="1" smtClean="0"/>
              <a:t>алтындай</a:t>
            </a:r>
            <a:r>
              <a:rPr lang="ru-RU" dirty="0" smtClean="0"/>
              <a:t> </a:t>
            </a:r>
            <a:r>
              <a:rPr lang="ru-RU" dirty="0" err="1" smtClean="0"/>
              <a:t>сары</a:t>
            </a:r>
            <a:r>
              <a:rPr lang="ru-RU" dirty="0" smtClean="0"/>
              <a:t>), </a:t>
            </a:r>
            <a:r>
              <a:rPr lang="ru-RU" dirty="0" smtClean="0">
                <a:hlinkClick r:id="rId13" tooltip="Празем (мұндай бет жоқ)"/>
              </a:rPr>
              <a:t>празем</a:t>
            </a:r>
            <a:r>
              <a:rPr lang="ru-RU" dirty="0" smtClean="0"/>
              <a:t>(</a:t>
            </a:r>
            <a:r>
              <a:rPr lang="ru-RU" dirty="0" err="1" smtClean="0"/>
              <a:t>мөлдір жасыл</a:t>
            </a:r>
            <a:r>
              <a:rPr lang="ru-RU" dirty="0" smtClean="0"/>
              <a:t>), </a:t>
            </a:r>
            <a:r>
              <a:rPr lang="ru-RU" dirty="0" err="1" smtClean="0"/>
              <a:t>тағы басқа</a:t>
            </a:r>
            <a:r>
              <a:rPr lang="ru-RU" dirty="0" smtClean="0"/>
              <a:t>. Кварц дала </a:t>
            </a:r>
            <a:r>
              <a:rPr lang="ru-RU" dirty="0" err="1" smtClean="0"/>
              <a:t>шпаттары</a:t>
            </a:r>
            <a:r>
              <a:rPr lang="ru-RU" dirty="0" smtClean="0"/>
              <a:t>, </a:t>
            </a:r>
            <a:r>
              <a:rPr lang="ru-RU" dirty="0" err="1" smtClean="0"/>
              <a:t>слюдалар</a:t>
            </a:r>
            <a:r>
              <a:rPr lang="ru-RU" dirty="0" smtClean="0"/>
              <a:t> </a:t>
            </a:r>
            <a:r>
              <a:rPr lang="ru-RU" dirty="0" err="1" smtClean="0"/>
              <a:t>сияқты минералдармен</a:t>
            </a:r>
            <a:r>
              <a:rPr lang="ru-RU" dirty="0" smtClean="0"/>
              <a:t> </a:t>
            </a:r>
            <a:r>
              <a:rPr lang="ru-RU" dirty="0" err="1" smtClean="0"/>
              <a:t>бірге</a:t>
            </a:r>
            <a:r>
              <a:rPr lang="ru-RU" dirty="0" smtClean="0"/>
              <a:t> </a:t>
            </a:r>
            <a:r>
              <a:rPr lang="ru-RU" dirty="0" err="1" smtClean="0"/>
              <a:t>магматекті</a:t>
            </a:r>
            <a:r>
              <a:rPr lang="ru-RU" dirty="0" smtClean="0"/>
              <a:t> </a:t>
            </a:r>
            <a:r>
              <a:rPr lang="ru-RU" dirty="0" err="1" smtClean="0">
                <a:hlinkClick r:id="rId14" tooltip="Қышқыл"/>
              </a:rPr>
              <a:t>қышқыл</a:t>
            </a:r>
            <a:r>
              <a:rPr lang="ru-RU" dirty="0" smtClean="0"/>
              <a:t> </a:t>
            </a:r>
            <a:r>
              <a:rPr lang="ru-RU" dirty="0" err="1" smtClean="0"/>
              <a:t>жыныстардың</a:t>
            </a:r>
            <a:r>
              <a:rPr lang="ru-RU" dirty="0" smtClean="0"/>
              <a:t>, </a:t>
            </a:r>
            <a:r>
              <a:rPr lang="ru-RU" dirty="0" err="1" smtClean="0"/>
              <a:t>гидротермальдық желілердің</a:t>
            </a:r>
            <a:r>
              <a:rPr lang="ru-RU" dirty="0" smtClean="0"/>
              <a:t>, </a:t>
            </a:r>
            <a:r>
              <a:rPr lang="ru-RU" dirty="0" err="1" smtClean="0"/>
              <a:t>пегматиттердің</a:t>
            </a:r>
            <a:r>
              <a:rPr lang="ru-RU" dirty="0" smtClean="0"/>
              <a:t>, </a:t>
            </a:r>
            <a:r>
              <a:rPr lang="ru-RU" dirty="0" err="1" smtClean="0"/>
              <a:t>метаморфтық жыныстардың басты</a:t>
            </a:r>
            <a:r>
              <a:rPr lang="ru-RU" dirty="0" smtClean="0"/>
              <a:t> </a:t>
            </a:r>
            <a:r>
              <a:rPr lang="ru-RU" dirty="0" err="1" smtClean="0"/>
              <a:t>жыныс</a:t>
            </a:r>
            <a:r>
              <a:rPr lang="ru-RU" dirty="0" smtClean="0"/>
              <a:t> </a:t>
            </a:r>
            <a:r>
              <a:rPr lang="ru-RU" dirty="0" err="1" smtClean="0"/>
              <a:t>құраушы </a:t>
            </a:r>
            <a:r>
              <a:rPr lang="ru-RU" dirty="0" smtClean="0"/>
              <a:t>минералы </a:t>
            </a:r>
            <a:r>
              <a:rPr lang="ru-RU" dirty="0" err="1" smtClean="0"/>
              <a:t>ретінде</a:t>
            </a:r>
            <a:r>
              <a:rPr lang="ru-RU" dirty="0" smtClean="0"/>
              <a:t> </a:t>
            </a:r>
            <a:r>
              <a:rPr lang="ru-RU" dirty="0" err="1" smtClean="0"/>
              <a:t>кең тараған</a:t>
            </a:r>
            <a:r>
              <a:rPr lang="ru-RU" dirty="0" smtClean="0"/>
              <a:t>. </a:t>
            </a:r>
            <a:r>
              <a:rPr lang="ru-RU" dirty="0" err="1" smtClean="0"/>
              <a:t>Кварцтың әсем түстілері зергерлік</a:t>
            </a:r>
            <a:r>
              <a:rPr lang="ru-RU" dirty="0" smtClean="0"/>
              <a:t> </a:t>
            </a:r>
            <a:r>
              <a:rPr lang="ru-RU" dirty="0" err="1" smtClean="0"/>
              <a:t>бұйымдар жасауға, түссіз, мөлдір </a:t>
            </a:r>
            <a:r>
              <a:rPr lang="ru-RU" dirty="0" smtClean="0"/>
              <a:t>таза </a:t>
            </a:r>
            <a:r>
              <a:rPr lang="ru-RU" dirty="0" err="1" smtClean="0"/>
              <a:t>кристалдары</a:t>
            </a:r>
            <a:r>
              <a:rPr lang="ru-RU" dirty="0" smtClean="0"/>
              <a:t> </a:t>
            </a:r>
            <a:r>
              <a:rPr lang="ru-RU" dirty="0" err="1" smtClean="0"/>
              <a:t>оптикалық аспаптар</a:t>
            </a:r>
            <a:r>
              <a:rPr lang="ru-RU" dirty="0" smtClean="0"/>
              <a:t>, ал </a:t>
            </a:r>
            <a:r>
              <a:rPr lang="ru-RU" dirty="0" err="1" smtClean="0"/>
              <a:t>кейбіреулері</a:t>
            </a:r>
            <a:r>
              <a:rPr lang="ru-RU" dirty="0" smtClean="0"/>
              <a:t> (агат) </a:t>
            </a:r>
            <a:r>
              <a:rPr lang="ru-RU" dirty="0" err="1" smtClean="0"/>
              <a:t>дәлдігі жоғары механизмдердің бөлшектерін </a:t>
            </a:r>
            <a:r>
              <a:rPr lang="ru-RU" dirty="0" smtClean="0"/>
              <a:t>(</a:t>
            </a:r>
            <a:r>
              <a:rPr lang="ru-RU" dirty="0" smtClean="0">
                <a:hlinkClick r:id="rId15" tooltip="Призма"/>
              </a:rPr>
              <a:t>призма</a:t>
            </a:r>
            <a:r>
              <a:rPr lang="ru-RU" dirty="0" smtClean="0"/>
              <a:t>, </a:t>
            </a:r>
            <a:r>
              <a:rPr lang="ru-RU" dirty="0" smtClean="0">
                <a:hlinkClick r:id="rId16" tooltip="Ось"/>
              </a:rPr>
              <a:t>ось</a:t>
            </a:r>
            <a:r>
              <a:rPr lang="ru-RU" dirty="0" smtClean="0"/>
              <a:t>, </a:t>
            </a:r>
            <a:r>
              <a:rPr lang="ru-RU" dirty="0" err="1" smtClean="0"/>
              <a:t>тірек</a:t>
            </a:r>
            <a:r>
              <a:rPr lang="ru-RU" dirty="0" smtClean="0"/>
              <a:t>, т.б.) </a:t>
            </a:r>
            <a:r>
              <a:rPr lang="ru-RU" dirty="0" err="1" smtClean="0"/>
              <a:t>жасау</a:t>
            </a:r>
            <a:r>
              <a:rPr lang="ru-RU" dirty="0" smtClean="0"/>
              <a:t> </a:t>
            </a:r>
            <a:r>
              <a:rPr lang="ru-RU" dirty="0" err="1" smtClean="0"/>
              <a:t>үшін, пьезооптикалық ақаусыз ірі</a:t>
            </a:r>
            <a:r>
              <a:rPr lang="ru-RU" dirty="0" smtClean="0"/>
              <a:t> </a:t>
            </a:r>
            <a:r>
              <a:rPr lang="ru-RU" dirty="0" err="1" smtClean="0"/>
              <a:t>кристалдар</a:t>
            </a:r>
            <a:r>
              <a:rPr lang="ru-RU" dirty="0" smtClean="0"/>
              <a:t> </a:t>
            </a:r>
            <a:r>
              <a:rPr lang="ru-RU" dirty="0" err="1" smtClean="0">
                <a:hlinkClick r:id="rId17" tooltip="Радиотехника"/>
              </a:rPr>
              <a:t>радиотехникада</a:t>
            </a:r>
            <a:r>
              <a:rPr lang="ru-RU" dirty="0" smtClean="0"/>
              <a:t> </a:t>
            </a:r>
            <a:r>
              <a:rPr lang="ru-RU" dirty="0" err="1" smtClean="0"/>
              <a:t>пайдаланылады</a:t>
            </a:r>
            <a:r>
              <a:rPr lang="ru-RU" dirty="0" smtClean="0"/>
              <a:t>. </a:t>
            </a:r>
            <a:r>
              <a:rPr lang="ru-RU" dirty="0" err="1" smtClean="0"/>
              <a:t>Кварцтан</a:t>
            </a:r>
            <a:r>
              <a:rPr lang="ru-RU" dirty="0" smtClean="0"/>
              <a:t> </a:t>
            </a:r>
            <a:r>
              <a:rPr lang="ru-RU" dirty="0" err="1" smtClean="0"/>
              <a:t>қышқылға, отқа және </a:t>
            </a:r>
            <a:r>
              <a:rPr lang="ru-RU" dirty="0" err="1" smtClean="0">
                <a:hlinkClick r:id="rId18" tooltip="Химия"/>
              </a:rPr>
              <a:t>химиялық</a:t>
            </a:r>
            <a:r>
              <a:rPr lang="ru-RU" dirty="0" err="1" smtClean="0"/>
              <a:t>әсерлерге шыдамды</a:t>
            </a:r>
            <a:r>
              <a:rPr lang="ru-RU" dirty="0" smtClean="0"/>
              <a:t> </a:t>
            </a:r>
            <a:r>
              <a:rPr lang="ru-RU" dirty="0" err="1" smtClean="0"/>
              <a:t>берік</a:t>
            </a:r>
            <a:r>
              <a:rPr lang="ru-RU" dirty="0" smtClean="0"/>
              <a:t> </a:t>
            </a:r>
            <a:r>
              <a:rPr lang="ru-RU" dirty="0" err="1" smtClean="0"/>
              <a:t>ыдыс</a:t>
            </a:r>
            <a:r>
              <a:rPr lang="ru-RU" dirty="0" smtClean="0"/>
              <a:t>, кварц лампасы, </a:t>
            </a:r>
            <a:r>
              <a:rPr lang="ru-RU" dirty="0" err="1" smtClean="0"/>
              <a:t>абразиялық материалдар</a:t>
            </a:r>
            <a:r>
              <a:rPr lang="ru-RU" dirty="0" smtClean="0"/>
              <a:t> </a:t>
            </a:r>
            <a:r>
              <a:rPr lang="ru-RU" dirty="0" err="1" smtClean="0"/>
              <a:t>даярланады</a:t>
            </a:r>
            <a:r>
              <a:rPr lang="ru-RU" dirty="0" smtClean="0"/>
              <a:t>. </a:t>
            </a:r>
            <a:r>
              <a:rPr lang="ru-RU" dirty="0" err="1" smtClean="0"/>
              <a:t>Шыны</a:t>
            </a:r>
            <a:r>
              <a:rPr lang="ru-RU" dirty="0" smtClean="0"/>
              <a:t> </a:t>
            </a:r>
            <a:r>
              <a:rPr lang="ru-RU" dirty="0" smtClean="0">
                <a:hlinkClick r:id="rId19" tooltip="Керамика"/>
              </a:rPr>
              <a:t>керамика</a:t>
            </a:r>
            <a:r>
              <a:rPr lang="ru-RU" dirty="0" smtClean="0"/>
              <a:t> </a:t>
            </a:r>
            <a:r>
              <a:rPr lang="ru-RU" dirty="0" err="1" smtClean="0"/>
              <a:t>өндірісінде</a:t>
            </a:r>
            <a:r>
              <a:rPr lang="ru-RU" dirty="0" smtClean="0"/>
              <a:t>, </a:t>
            </a:r>
            <a:r>
              <a:rPr lang="ru-RU" dirty="0" err="1" smtClean="0">
                <a:hlinkClick r:id="rId20" tooltip="Металлургия"/>
              </a:rPr>
              <a:t>металлургияда</a:t>
            </a:r>
            <a:r>
              <a:rPr lang="ru-RU" dirty="0" smtClean="0"/>
              <a:t> </a:t>
            </a:r>
            <a:r>
              <a:rPr lang="ru-RU" dirty="0" err="1" smtClean="0"/>
              <a:t>Кварцты</a:t>
            </a:r>
            <a:r>
              <a:rPr lang="ru-RU" dirty="0" smtClean="0"/>
              <a:t> флюс </a:t>
            </a:r>
            <a:r>
              <a:rPr lang="ru-RU" dirty="0" err="1" smtClean="0"/>
              <a:t>ретінде</a:t>
            </a:r>
            <a:r>
              <a:rPr lang="ru-RU" dirty="0" smtClean="0"/>
              <a:t> </a:t>
            </a:r>
            <a:r>
              <a:rPr lang="ru-RU" dirty="0" err="1" smtClean="0"/>
              <a:t>пайдаланады</a:t>
            </a:r>
            <a:endParaRPr lang="ru-RU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dirty="0" smtClean="0"/>
              <a:t>НАЗАРЛАРЫҢЫЗҒА РАХМЕТ !</a:t>
            </a:r>
            <a:endParaRPr lang="ru-RU" dirty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68</TotalTime>
  <Words>347</Words>
  <Application>Microsoft Office PowerPoint</Application>
  <PresentationFormat>Экран (4:3)</PresentationFormat>
  <Paragraphs>61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Изящная</vt:lpstr>
      <vt:lpstr>                 ТОТЫҚТАР  </vt:lpstr>
      <vt:lpstr>жалпы түсініктер</vt:lpstr>
      <vt:lpstr>Хим.қасиеттері бойынша бөлінуі   </vt:lpstr>
      <vt:lpstr>Слайд 4</vt:lpstr>
      <vt:lpstr>Слайд 5</vt:lpstr>
      <vt:lpstr>              Гематит</vt:lpstr>
      <vt:lpstr>хромит</vt:lpstr>
      <vt:lpstr>магнетит</vt:lpstr>
      <vt:lpstr>ГИДРОТОТЫҚТАР</vt:lpstr>
      <vt:lpstr>Қарапайым және күрделі гидрототықтар </vt:lpstr>
      <vt:lpstr>                   Кварц        </vt:lpstr>
      <vt:lpstr>Слайд 12</vt:lpstr>
      <vt:lpstr>НАЗАРЛАРЫҢЫЗҒА РАХМЕТ 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Эльмира</dc:creator>
  <cp:lastModifiedBy>Эльмира</cp:lastModifiedBy>
  <cp:revision>8</cp:revision>
  <dcterms:created xsi:type="dcterms:W3CDTF">2016-04-20T18:19:03Z</dcterms:created>
  <dcterms:modified xsi:type="dcterms:W3CDTF">2016-04-21T03:04:02Z</dcterms:modified>
</cp:coreProperties>
</file>